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56" r:id="rId8"/>
    <p:sldId id="273" r:id="rId9"/>
    <p:sldId id="274" r:id="rId10"/>
    <p:sldId id="275" r:id="rId11"/>
    <p:sldId id="276" r:id="rId12"/>
    <p:sldId id="266" r:id="rId13"/>
    <p:sldId id="257" r:id="rId14"/>
    <p:sldId id="258" r:id="rId15"/>
    <p:sldId id="263" r:id="rId16"/>
    <p:sldId id="260" r:id="rId17"/>
    <p:sldId id="261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F636-1A3D-48FB-B8B0-BD5B506B7B9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73E6-53D0-478D-AFA3-BAE28C01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A Quantification of Greenhouse Gas Emissions from Increased Travel to the Tahoe Reno Industrial Center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 David McGraw and Brooke Stathis </a:t>
            </a:r>
          </a:p>
          <a:p>
            <a:r>
              <a:rPr lang="en-US" dirty="0"/>
              <a:t>Desert Research </a:t>
            </a:r>
            <a:r>
              <a:rPr lang="en-US" dirty="0" smtClean="0"/>
              <a:t>Institute</a:t>
            </a:r>
          </a:p>
          <a:p>
            <a:endParaRPr lang="en-US" dirty="0"/>
          </a:p>
          <a:p>
            <a:r>
              <a:rPr lang="en-US" dirty="0" smtClean="0"/>
              <a:t>March, 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Emissions from Pyramid Way are significant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ue to congestion, which causes stop-and-go traffic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iverting traffic away from Pyramid Way can reduce total emissions</a:t>
            </a:r>
          </a:p>
          <a:p>
            <a:r>
              <a:rPr lang="en-US" dirty="0" smtClean="0"/>
              <a:t>La Posada extension, as an alternative to Pyramid-I80, is a more-efficient path from Sparks to TRIC because:</a:t>
            </a:r>
          </a:p>
          <a:p>
            <a:pPr lvl="1"/>
            <a:r>
              <a:rPr lang="en-US" dirty="0" smtClean="0"/>
              <a:t>Free-flowing traffic emits less GHG than stop-and-go</a:t>
            </a:r>
          </a:p>
          <a:p>
            <a:pPr lvl="1"/>
            <a:r>
              <a:rPr lang="en-US" dirty="0" smtClean="0"/>
              <a:t>Shorter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0383" y="200481"/>
            <a:ext cx="409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Total CO2 Baseline: 104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911329" y="1911862"/>
            <a:ext cx="535021" cy="2461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90617" y="5119272"/>
            <a:ext cx="877737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61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5290" y="1883909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43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10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8024" y="151292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Baseline: 104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41884" y="571514"/>
            <a:ext cx="481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Divert 10% to La Posada: 99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1426895" y="1949151"/>
            <a:ext cx="535021" cy="2461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26862" y="5100678"/>
            <a:ext cx="877737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72719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38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trike="sngStrike" dirty="0" smtClean="0"/>
              <a:t>61</a:t>
            </a:r>
            <a:endParaRPr lang="en-US" sz="3200" strike="sngStrike" dirty="0"/>
          </a:p>
        </p:txBody>
      </p:sp>
      <p:sp>
        <p:nvSpPr>
          <p:cNvPr id="18" name="TextBox 17"/>
          <p:cNvSpPr txBox="1"/>
          <p:nvPr/>
        </p:nvSpPr>
        <p:spPr>
          <a:xfrm>
            <a:off x="6408391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trike="sngStrike" dirty="0" smtClean="0"/>
              <a:t>43</a:t>
            </a:r>
            <a:endParaRPr lang="en-US" sz="3200" strike="sngStrike" dirty="0"/>
          </a:p>
        </p:txBody>
      </p:sp>
      <p:sp>
        <p:nvSpPr>
          <p:cNvPr id="19" name="TextBox 18"/>
          <p:cNvSpPr txBox="1"/>
          <p:nvPr/>
        </p:nvSpPr>
        <p:spPr>
          <a:xfrm>
            <a:off x="9350457" y="3428787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55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28785" y="1266109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877221" y="1951409"/>
            <a:ext cx="535021" cy="2461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4405" y="5100677"/>
            <a:ext cx="877737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8024" y="151292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Baseline: 104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41884" y="571514"/>
            <a:ext cx="481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Divert 25% to La Posada: 95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1932734" y="1949151"/>
            <a:ext cx="535021" cy="2461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81341" y="5100678"/>
            <a:ext cx="877737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72719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31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trike="sngStrike" dirty="0" smtClean="0"/>
              <a:t>61</a:t>
            </a:r>
            <a:endParaRPr lang="en-US" sz="3200" strike="sngStrike" dirty="0"/>
          </a:p>
        </p:txBody>
      </p:sp>
      <p:sp>
        <p:nvSpPr>
          <p:cNvPr id="18" name="TextBox 17"/>
          <p:cNvSpPr txBox="1"/>
          <p:nvPr/>
        </p:nvSpPr>
        <p:spPr>
          <a:xfrm>
            <a:off x="6408391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trike="sngStrike" dirty="0" smtClean="0"/>
              <a:t>43</a:t>
            </a:r>
            <a:endParaRPr lang="en-US" sz="3200" strike="sngStrike" dirty="0"/>
          </a:p>
        </p:txBody>
      </p:sp>
      <p:sp>
        <p:nvSpPr>
          <p:cNvPr id="19" name="TextBox 18"/>
          <p:cNvSpPr txBox="1"/>
          <p:nvPr/>
        </p:nvSpPr>
        <p:spPr>
          <a:xfrm>
            <a:off x="9350457" y="3428787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47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28785" y="1266109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17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877221" y="1951409"/>
            <a:ext cx="535021" cy="2461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4405" y="5100677"/>
            <a:ext cx="877737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37289" y="336116"/>
            <a:ext cx="589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1000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Pyramid/I80: 111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65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8391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46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3599235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50636" y="1896839"/>
            <a:ext cx="535021" cy="3084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48024" y="-4356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Baseline: 104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46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27561" y="326391"/>
            <a:ext cx="589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1000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Pyramid/I80: 111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7261" y="684309"/>
            <a:ext cx="5495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1000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La Posada: 107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61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8391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43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28785" y="1266109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3599235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50636" y="1896839"/>
            <a:ext cx="535021" cy="3084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71869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0798" y="1916294"/>
            <a:ext cx="535021" cy="3084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48024" y="-4356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Baseline: 104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5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69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8391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50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4367724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85657" y="1896839"/>
            <a:ext cx="535021" cy="3084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127561" y="326391"/>
            <a:ext cx="589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2000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Pyramid/I80: 119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348024" y="-4356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Baseline: 104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62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61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8391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43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28785" y="1266109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9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4367724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85657" y="1896839"/>
            <a:ext cx="535021" cy="3084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23624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46373" y="1916294"/>
            <a:ext cx="535021" cy="3084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127561" y="326391"/>
            <a:ext cx="589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2000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Pyramid/I80: 119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7261" y="684309"/>
            <a:ext cx="5495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2000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La Posada: 113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348024" y="-4356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Baseline: 104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74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existing pollutant and energy consumption in the Sparks metro area</a:t>
            </a:r>
          </a:p>
          <a:p>
            <a:r>
              <a:rPr lang="en-US" dirty="0" smtClean="0"/>
              <a:t>Evaluate the effect of increased growth and additional highways on emissions and energy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6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EPA model MOVES</a:t>
            </a:r>
          </a:p>
          <a:p>
            <a:pPr lvl="1"/>
            <a:r>
              <a:rPr lang="en-US" dirty="0"/>
              <a:t>MOVES is a commonly-used platform that implements the EPA's Office of Transportation and Air Quality emission and emission factor estimation tools for mobile sources.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95301"/>
            <a:ext cx="5181600" cy="40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</a:t>
            </a:r>
            <a:r>
              <a:rPr lang="en-US" dirty="0" smtClean="0"/>
              <a:t>Inventory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872333"/>
              </p:ext>
            </p:extLst>
          </p:nvPr>
        </p:nvGraphicFramePr>
        <p:xfrm>
          <a:off x="560114" y="2191643"/>
          <a:ext cx="11167944" cy="1320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430">
                  <a:extLst>
                    <a:ext uri="{9D8B030D-6E8A-4147-A177-3AD203B41FA5}">
                      <a16:colId xmlns:a16="http://schemas.microsoft.com/office/drawing/2014/main" val="2138181556"/>
                    </a:ext>
                  </a:extLst>
                </a:gridCol>
                <a:gridCol w="1277012">
                  <a:extLst>
                    <a:ext uri="{9D8B030D-6E8A-4147-A177-3AD203B41FA5}">
                      <a16:colId xmlns:a16="http://schemas.microsoft.com/office/drawing/2014/main" val="3303505922"/>
                    </a:ext>
                  </a:extLst>
                </a:gridCol>
                <a:gridCol w="1277012">
                  <a:extLst>
                    <a:ext uri="{9D8B030D-6E8A-4147-A177-3AD203B41FA5}">
                      <a16:colId xmlns:a16="http://schemas.microsoft.com/office/drawing/2014/main" val="1033272775"/>
                    </a:ext>
                  </a:extLst>
                </a:gridCol>
                <a:gridCol w="1383430">
                  <a:extLst>
                    <a:ext uri="{9D8B030D-6E8A-4147-A177-3AD203B41FA5}">
                      <a16:colId xmlns:a16="http://schemas.microsoft.com/office/drawing/2014/main" val="1577416065"/>
                    </a:ext>
                  </a:extLst>
                </a:gridCol>
                <a:gridCol w="1277012">
                  <a:extLst>
                    <a:ext uri="{9D8B030D-6E8A-4147-A177-3AD203B41FA5}">
                      <a16:colId xmlns:a16="http://schemas.microsoft.com/office/drawing/2014/main" val="2533957528"/>
                    </a:ext>
                  </a:extLst>
                </a:gridCol>
                <a:gridCol w="1277012">
                  <a:extLst>
                    <a:ext uri="{9D8B030D-6E8A-4147-A177-3AD203B41FA5}">
                      <a16:colId xmlns:a16="http://schemas.microsoft.com/office/drawing/2014/main" val="2764914195"/>
                    </a:ext>
                  </a:extLst>
                </a:gridCol>
                <a:gridCol w="1277012">
                  <a:extLst>
                    <a:ext uri="{9D8B030D-6E8A-4147-A177-3AD203B41FA5}">
                      <a16:colId xmlns:a16="http://schemas.microsoft.com/office/drawing/2014/main" val="1971725434"/>
                    </a:ext>
                  </a:extLst>
                </a:gridCol>
                <a:gridCol w="1277012">
                  <a:extLst>
                    <a:ext uri="{9D8B030D-6E8A-4147-A177-3AD203B41FA5}">
                      <a16:colId xmlns:a16="http://schemas.microsoft.com/office/drawing/2014/main" val="1992011570"/>
                    </a:ext>
                  </a:extLst>
                </a:gridCol>
                <a:gridCol w="1277012">
                  <a:extLst>
                    <a:ext uri="{9D8B030D-6E8A-4147-A177-3AD203B41FA5}">
                      <a16:colId xmlns:a16="http://schemas.microsoft.com/office/drawing/2014/main" val="4256186909"/>
                    </a:ext>
                  </a:extLst>
                </a:gridCol>
              </a:tblGrid>
              <a:tr h="575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Year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HC (tons/d)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CO (tons/d)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CO2 Atm.  (tons/d)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CO2 Eq. (tons/d)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PM2.5 (tons/d)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CH4 (tons/d)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TEC (tons/d)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NOx (tons/d)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extLst>
                  <a:ext uri="{0D108BD9-81ED-4DB2-BD59-A6C34878D82A}">
                    <a16:rowId xmlns:a16="http://schemas.microsoft.com/office/drawing/2014/main" val="3981930895"/>
                  </a:ext>
                </a:extLst>
              </a:tr>
              <a:tr h="3724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1.18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3,771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3,773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4,4758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9.16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extLst>
                  <a:ext uri="{0D108BD9-81ED-4DB2-BD59-A6C34878D82A}">
                    <a16:rowId xmlns:a16="http://schemas.microsoft.com/office/drawing/2014/main" val="3177667772"/>
                  </a:ext>
                </a:extLst>
              </a:tr>
              <a:tr h="3724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1.17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4,664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4,666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5,5404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8.49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54" marR="115054" marT="0" marB="0"/>
                </a:tc>
                <a:extLst>
                  <a:ext uri="{0D108BD9-81ED-4DB2-BD59-A6C34878D82A}">
                    <a16:rowId xmlns:a16="http://schemas.microsoft.com/office/drawing/2014/main" val="403304103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773092" y="1918113"/>
            <a:ext cx="1381328" cy="1799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Corridor-specific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Developed a pollutant inventory for three corridors</a:t>
            </a:r>
          </a:p>
          <a:p>
            <a:pPr lvl="1"/>
            <a:r>
              <a:rPr lang="en-US" dirty="0" smtClean="0"/>
              <a:t>Pyramid Way</a:t>
            </a:r>
          </a:p>
          <a:p>
            <a:pPr lvl="1"/>
            <a:r>
              <a:rPr lang="en-US" dirty="0" smtClean="0"/>
              <a:t>Interstate 80</a:t>
            </a:r>
          </a:p>
          <a:p>
            <a:pPr lvl="1"/>
            <a:r>
              <a:rPr lang="en-US" dirty="0" smtClean="0"/>
              <a:t>Proposed new highway (La Posada Extension)</a:t>
            </a:r>
          </a:p>
          <a:p>
            <a:r>
              <a:rPr lang="en-US" dirty="0" smtClean="0"/>
              <a:t>Used traffic simulation tools (SUMO) to estimate emissions from observed traffic patterns and vehicle distributions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14254" y="1370039"/>
            <a:ext cx="6176873" cy="4773038"/>
            <a:chOff x="5768692" y="1342417"/>
            <a:chExt cx="6176873" cy="477303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17" name="Down Arrow 16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18768" y="2831548"/>
            <a:ext cx="141853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Pyramid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81213" y="4112992"/>
            <a:ext cx="756938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I-80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01620" y="2265491"/>
            <a:ext cx="1664879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 Posada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375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Corridor-specific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Evaluated current traffic on Pyramid Way and Interstate 80</a:t>
            </a:r>
          </a:p>
          <a:p>
            <a:r>
              <a:rPr lang="en-US" dirty="0" smtClean="0"/>
              <a:t>Evaluated effect of diverting or increasing traffic to La Posada</a:t>
            </a:r>
          </a:p>
          <a:p>
            <a:endParaRPr lang="en-US" dirty="0" smtClean="0"/>
          </a:p>
          <a:p>
            <a:r>
              <a:rPr lang="en-US" dirty="0" smtClean="0"/>
              <a:t>10 simulations</a:t>
            </a:r>
          </a:p>
          <a:p>
            <a:r>
              <a:rPr lang="en-US" dirty="0"/>
              <a:t>4</a:t>
            </a:r>
            <a:r>
              <a:rPr lang="en-US" dirty="0" smtClean="0"/>
              <a:t> categories</a:t>
            </a:r>
          </a:p>
          <a:p>
            <a:pPr lvl="1"/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Divert traffic from Pyramid to La Posada</a:t>
            </a:r>
          </a:p>
          <a:p>
            <a:pPr lvl="1"/>
            <a:r>
              <a:rPr lang="en-US" dirty="0" smtClean="0"/>
              <a:t>Increase traffic on Pyramid and I-80</a:t>
            </a:r>
          </a:p>
          <a:p>
            <a:pPr lvl="1"/>
            <a:r>
              <a:rPr lang="en-US" dirty="0" smtClean="0"/>
              <a:t>Increase traffic on La Posada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02390" y="1954377"/>
            <a:ext cx="141853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Pyramid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64835" y="3235821"/>
            <a:ext cx="756938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I-80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85242" y="1388320"/>
            <a:ext cx="1664879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 Posada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47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80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8391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64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5194579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1224" y="1576511"/>
            <a:ext cx="535021" cy="3405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127561" y="326391"/>
            <a:ext cx="589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5000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Pyramid/I80: 144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348024" y="-4356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Baseline: 104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86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7876" y="492868"/>
            <a:ext cx="6176873" cy="4773038"/>
            <a:chOff x="5768692" y="1342417"/>
            <a:chExt cx="6176873" cy="4773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92" y="1342417"/>
              <a:ext cx="6176873" cy="477303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957202">
              <a:off x="7422205" y="2422187"/>
              <a:ext cx="359923" cy="1527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5949173">
              <a:off x="8864955" y="2371733"/>
              <a:ext cx="359923" cy="33150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7844099">
              <a:off x="9438375" y="1560542"/>
              <a:ext cx="359923" cy="2576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942" r="7108" b="10744"/>
          <a:stretch/>
        </p:blipFill>
        <p:spPr>
          <a:xfrm>
            <a:off x="14213" y="1336626"/>
            <a:ext cx="5783663" cy="369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5265906"/>
            <a:ext cx="7958889" cy="13627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73376" y="3424181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61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8391" y="182021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43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28785" y="1266109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23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5194579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1224" y="1576511"/>
            <a:ext cx="535021" cy="3405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94837" y="5049517"/>
            <a:ext cx="957350" cy="1647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81394" y="1850884"/>
            <a:ext cx="535021" cy="3150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127561" y="326391"/>
            <a:ext cx="589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5000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Pyramid/I80: 144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7261" y="684309"/>
            <a:ext cx="5495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Add 5000 </a:t>
            </a:r>
            <a:r>
              <a:rPr lang="en-US" sz="3200" dirty="0" err="1" smtClean="0"/>
              <a:t>veh</a:t>
            </a:r>
            <a:r>
              <a:rPr lang="en-US" sz="3200" dirty="0" smtClean="0"/>
              <a:t> to La Posada: 127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348024" y="-4356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Baseline: 104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429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  A Quantification of Greenhouse Gas Emissions from Increased Travel to the Tahoe Reno Industrial Center </vt:lpstr>
      <vt:lpstr>Purpose</vt:lpstr>
      <vt:lpstr>Regional Inventory</vt:lpstr>
      <vt:lpstr>Regional Inventory Results</vt:lpstr>
      <vt:lpstr>Corridor-specific Inventory</vt:lpstr>
      <vt:lpstr>Corridor-specific Inventory</vt:lpstr>
      <vt:lpstr>PowerPoint Presentation</vt:lpstr>
      <vt:lpstr>PowerPoint Presentation</vt:lpstr>
      <vt:lpstr>PowerPoint Presentation</vt:lpstr>
      <vt:lpstr>Discussion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McGraw</dc:creator>
  <cp:lastModifiedBy>David McGraw</cp:lastModifiedBy>
  <cp:revision>40</cp:revision>
  <dcterms:created xsi:type="dcterms:W3CDTF">2020-02-04T20:39:21Z</dcterms:created>
  <dcterms:modified xsi:type="dcterms:W3CDTF">2020-03-04T21:20:55Z</dcterms:modified>
</cp:coreProperties>
</file>